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7"/>
  </p:notesMasterIdLst>
  <p:handoutMasterIdLst>
    <p:handoutMasterId r:id="rId28"/>
  </p:handoutMasterIdLst>
  <p:sldIdLst>
    <p:sldId id="402" r:id="rId3"/>
    <p:sldId id="403" r:id="rId4"/>
    <p:sldId id="443" r:id="rId5"/>
    <p:sldId id="448" r:id="rId6"/>
    <p:sldId id="449" r:id="rId7"/>
    <p:sldId id="453" r:id="rId8"/>
    <p:sldId id="454" r:id="rId9"/>
    <p:sldId id="455" r:id="rId10"/>
    <p:sldId id="456" r:id="rId11"/>
    <p:sldId id="418" r:id="rId12"/>
    <p:sldId id="457" r:id="rId13"/>
    <p:sldId id="458" r:id="rId14"/>
    <p:sldId id="459" r:id="rId15"/>
    <p:sldId id="460" r:id="rId16"/>
    <p:sldId id="412" r:id="rId17"/>
    <p:sldId id="413" r:id="rId18"/>
    <p:sldId id="414" r:id="rId19"/>
    <p:sldId id="462" r:id="rId20"/>
    <p:sldId id="439" r:id="rId21"/>
    <p:sldId id="463" r:id="rId22"/>
    <p:sldId id="464" r:id="rId23"/>
    <p:sldId id="416" r:id="rId24"/>
    <p:sldId id="400" r:id="rId25"/>
    <p:sldId id="399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03"/>
            <p14:sldId id="443"/>
          </p14:sldIdLst>
        </p14:section>
        <p14:section name="Course Details" id="{8D645781-968B-4BDA-8519-3394884E11BA}">
          <p14:sldIdLst>
            <p14:sldId id="448"/>
            <p14:sldId id="449"/>
          </p14:sldIdLst>
        </p14:section>
        <p14:section name="Duration, Languages, Technologies" id="{C5FB282C-9CFB-4B62-B130-17278DE74CA4}">
          <p14:sldIdLst>
            <p14:sldId id="453"/>
            <p14:sldId id="454"/>
            <p14:sldId id="455"/>
            <p14:sldId id="456"/>
          </p14:sldIdLst>
        </p14:section>
        <p14:section name="Evaluation and Exams" id="{D1F5D419-28A6-4122-BA6E-0EDF48DB2954}">
          <p14:sldIdLst>
            <p14:sldId id="418"/>
            <p14:sldId id="457"/>
            <p14:sldId id="458"/>
            <p14:sldId id="459"/>
            <p14:sldId id="460"/>
          </p14:sldIdLst>
        </p14:section>
        <p14:section name="Resources" id="{96CC1CDB-84AB-4B8B-A303-887466D1B82B}">
          <p14:sldIdLst>
            <p14:sldId id="412"/>
            <p14:sldId id="413"/>
            <p14:sldId id="414"/>
            <p14:sldId id="462"/>
            <p14:sldId id="439"/>
            <p14:sldId id="463"/>
          </p14:sldIdLst>
        </p14:section>
        <p14:section name="Conclusion" id="{10E03AB1-9AA8-4E86-9A64-D741901E50A2}">
          <p14:sldIdLst>
            <p14:sldId id="464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533" autoAdjust="0"/>
  </p:normalViewPr>
  <p:slideViewPr>
    <p:cSldViewPr>
      <p:cViewPr varScale="1">
        <p:scale>
          <a:sx n="74" d="100"/>
          <a:sy n="74" d="100"/>
        </p:scale>
        <p:origin x="594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11/10/2017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11/10/2017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498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99418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7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77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forum/categories/44/programming-fundamentals" TargetMode="External"/><Relationship Id="rId3" Type="http://schemas.openxmlformats.org/officeDocument/2006/relationships/hyperlink" Target="https://softuni.bg/courses/php-basics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softuni.bg/courses/programming-fundamentals" TargetMode="External"/><Relationship Id="rId9" Type="http://schemas.openxmlformats.org/officeDocument/2006/relationships/hyperlink" Target="https://www.facebook.com/groups/tech.module.sept.201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softuni.bg/courses/programming-fundamenta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image" Target="../media/image11.png"/><Relationship Id="rId4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en-us/downloads/download-visual-studio-vs.asp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hyperlink" Target="http://www.monodevelop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6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5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5" Type="http://schemas.openxmlformats.org/officeDocument/2006/relationships/image" Target="../media/image6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9.png"/><Relationship Id="rId14" Type="http://schemas.openxmlformats.org/officeDocument/2006/relationships/hyperlink" Target="http://www.telenor.b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98612" y="457200"/>
            <a:ext cx="98914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Fundamentals Extended</a:t>
            </a:r>
            <a:br>
              <a:rPr lang="en-US" dirty="0"/>
            </a:b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256212" y="1554116"/>
            <a:ext cx="4233898" cy="7588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728681" y="3437429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pic>
        <p:nvPicPr>
          <p:cNvPr id="18" name="Picture 4" descr="Image result for c#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56212" y="3633206"/>
            <a:ext cx="4410541" cy="2230149"/>
          </a:xfrm>
          <a:prstGeom prst="roundRect">
            <a:avLst>
              <a:gd name="adj" fmla="val 68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798795AB-A5BD-4C84-940B-26408F5B3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89" y="1981200"/>
            <a:ext cx="350879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40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0940" y="3824103"/>
            <a:ext cx="8709872" cy="1568497"/>
          </a:xfrm>
        </p:spPr>
        <p:txBody>
          <a:bodyPr/>
          <a:lstStyle/>
          <a:p>
            <a:r>
              <a:rPr lang="en-US" dirty="0"/>
              <a:t>Programming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9012" y="3962400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117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only)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activities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Scoring System for “Programming Fundamentals”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1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practical problems </a:t>
            </a:r>
            <a:r>
              <a:rPr lang="en-US" dirty="0"/>
              <a:t>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 lvl="2"/>
            <a:r>
              <a:rPr lang="en-US" dirty="0"/>
              <a:t>Simple arrays, lists, dictionaries, strings</a:t>
            </a:r>
          </a:p>
          <a:p>
            <a:pPr lvl="2"/>
            <a:r>
              <a:rPr lang="en-US" dirty="0"/>
              <a:t>Code in C# (Java, PHP, JS are also welcome)</a:t>
            </a:r>
          </a:p>
          <a:p>
            <a:pPr lvl="1"/>
            <a:r>
              <a:rPr lang="en-US" dirty="0"/>
              <a:t>Automated judge system</a:t>
            </a:r>
          </a:p>
          <a:p>
            <a:pPr lvl="2"/>
            <a:r>
              <a:rPr lang="en-US" dirty="0">
                <a:hlinkClick r:id="rId2"/>
              </a:rPr>
              <a:t>http://judge.softuni.bg</a:t>
            </a:r>
            <a:endParaRPr lang="en-US" dirty="0"/>
          </a:p>
          <a:p>
            <a:pPr lvl="1"/>
            <a:r>
              <a:rPr lang="en-US" dirty="0"/>
              <a:t>Solutions are evaluated for correctness only</a:t>
            </a:r>
          </a:p>
          <a:p>
            <a:pPr lvl="2"/>
            <a:r>
              <a:rPr lang="en-US" dirty="0"/>
              <a:t>Code quality is still not measured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Fundamentals Exam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94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through our online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426" y="2743200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8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 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2" y="1905000"/>
            <a:ext cx="9234600" cy="79432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</a:t>
            </a:r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softuni.bg/courses/programming-fundamentals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6333" y="1359834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533762"/>
            <a:ext cx="9158401" cy="121952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https://softuni.bg/forum/categories/44/programming-fundamentals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08012" y="5608793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9"/>
              </a:rPr>
              <a:t>https://www.facebook.com/groups/tech.module.sept.2017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hlinkClick r:id="rId2"/>
              </a:rPr>
              <a:t>web site</a:t>
            </a:r>
            <a:r>
              <a:rPr lang="en-US" dirty="0"/>
              <a:t>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noProof="1"/>
              <a:t>Prog. </a:t>
            </a:r>
            <a:r>
              <a:rPr lang="en-US" dirty="0"/>
              <a:t>Fundamentals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4412" y="1223121"/>
            <a:ext cx="9422823" cy="38892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Partial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textbook </a:t>
            </a:r>
            <a:r>
              <a:rPr lang="en-US" dirty="0"/>
              <a:t>for the course:</a:t>
            </a:r>
          </a:p>
          <a:p>
            <a:pPr marL="533400" lvl="1" indent="-266700"/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/>
              <a:t>", by Svetlin Nakov &amp; Co., 2013, ISBN 9789544007737</a:t>
            </a:r>
          </a:p>
          <a:p>
            <a:pPr marL="533400" lvl="1" indent="-266700">
              <a:spcBef>
                <a:spcPts val="1200"/>
              </a:spcBef>
            </a:pPr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48032" y="5301000"/>
            <a:ext cx="11692022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C# Programming courses @ SoftUni.bg partially follows the 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Programming Fundamentals </a:t>
            </a:r>
            <a:r>
              <a:rPr lang="en-US" sz="3000" dirty="0">
                <a:sym typeface="Wingdings" pitchFamily="2" charset="2"/>
              </a:rPr>
              <a:t> chapters 2, 3, 7, 9, 11, 13, 14, 16, 18, 22</a:t>
            </a:r>
            <a:endParaRPr lang="bg-BG" sz="3000" dirty="0">
              <a:sym typeface="Wingdings" pitchFamily="2" charset="2"/>
            </a:endParaRP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74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37" y="3276600"/>
            <a:ext cx="5677887" cy="2951322"/>
          </a:xfrm>
          <a:prstGeom prst="rect">
            <a:avLst/>
          </a:prstGeom>
          <a:noFill/>
          <a:ln w="9525">
            <a:solidFill>
              <a:srgbClr val="FFFFFF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738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8EB8B2FF-431F-4DB7-BE74-2A5A455002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168530"/>
                  </p:ext>
                </p:extLst>
              </p:nvPr>
            </p:nvGraphicFramePr>
            <p:xfrm>
              <a:off x="1527814" y="2213948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D1F5D419-28A6-4122-BA6E-0EDF48DB2954}">
                    <psez:zmPr id="{938F76BC-F387-4318-9D3C-7CF72E53D728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Section Zoom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EB8B2FF-431F-4DB7-BE74-2A5A455002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7814" y="2213948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ED7566AE-9F97-48CA-8301-84DCB283EF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2298224"/>
                  </p:ext>
                </p:extLst>
              </p:nvPr>
            </p:nvGraphicFramePr>
            <p:xfrm>
              <a:off x="6497592" y="2213948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96CC1CDB-84AB-4B8B-A303-887466D1B82B}">
                    <psez:zmPr id="{721F6FF6-7562-4B9D-9093-9D32B2D970BC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4" name="Section Zoom 1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D7566AE-9F97-48CA-8301-84DCB283EF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97592" y="2213948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</a:t>
            </a:r>
            <a:r>
              <a:rPr lang="en-US" dirty="0"/>
              <a:t>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  <a:r>
              <a:rPr lang="bg-BG" dirty="0"/>
              <a:t> </a:t>
            </a:r>
            <a:r>
              <a:rPr lang="en-US" dirty="0"/>
              <a:t>or Mac or Linux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2017</a:t>
            </a:r>
            <a:r>
              <a:rPr lang="en-US" dirty="0"/>
              <a:t> (a free version of VS 2017)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Older versions are acceptable</a:t>
            </a:r>
            <a:r>
              <a:rPr lang="bg-BG" dirty="0"/>
              <a:t>, </a:t>
            </a:r>
            <a:r>
              <a:rPr lang="en-US" dirty="0"/>
              <a:t>but not recommended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Alternative: </a:t>
            </a:r>
            <a:r>
              <a:rPr lang="en-US" noProof="1">
                <a:hlinkClick r:id="rId4"/>
              </a:rPr>
              <a:t>MonoDevelop</a:t>
            </a:r>
            <a:r>
              <a:rPr lang="en-US" noProof="1"/>
              <a:t> (for Linux / old Windows)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114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612" y="4143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411705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</a:t>
            </a:r>
          </a:p>
          <a:p>
            <a:pPr lvl="1"/>
            <a:r>
              <a:rPr lang="en-US" dirty="0"/>
              <a:t>Data types, methods, debugging, </a:t>
            </a:r>
            <a:br>
              <a:rPr lang="en-US" dirty="0"/>
            </a:br>
            <a:r>
              <a:rPr lang="en-US" dirty="0"/>
              <a:t>arrays and lists, dictionaries, objects, </a:t>
            </a:r>
            <a:br>
              <a:rPr lang="en-US" dirty="0"/>
            </a:br>
            <a:r>
              <a:rPr lang="en-US" dirty="0"/>
              <a:t>strings and much more</a:t>
            </a:r>
          </a:p>
          <a:p>
            <a:pPr>
              <a:spcBef>
                <a:spcPts val="1200"/>
              </a:spcBef>
            </a:pPr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dirty="0"/>
              <a:t>4 problems for 6 hours</a:t>
            </a:r>
          </a:p>
          <a:p>
            <a:pPr>
              <a:spcBef>
                <a:spcPts val="1200"/>
              </a:spcBef>
            </a:pPr>
            <a:r>
              <a:rPr lang="en-US" dirty="0"/>
              <a:t>Learning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US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3074" name="Picture 2" descr="Image result for le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217" y="4778758"/>
            <a:ext cx="1460406" cy="146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programm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4778758"/>
            <a:ext cx="1469642" cy="146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exam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3075599"/>
            <a:ext cx="1553899" cy="155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505321"/>
            <a:ext cx="2209800" cy="1412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23412" y="2009345"/>
            <a:ext cx="2108746" cy="22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Progr. Fund. Extended </a:t>
            </a:r>
            <a:r>
              <a:rPr lang="en-US" dirty="0"/>
              <a:t>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9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2" y="4639207"/>
            <a:ext cx="113538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Programming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625176" y="5450050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56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110" y="1150379"/>
            <a:ext cx="11804822" cy="5486035"/>
          </a:xfrm>
        </p:spPr>
        <p:txBody>
          <a:bodyPr>
            <a:noAutofit/>
          </a:bodyPr>
          <a:lstStyle/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Course Introduction </a:t>
            </a:r>
            <a:r>
              <a:rPr lang="en-US" sz="2600" dirty="0"/>
              <a:t>– Course Program, Trainers, Exams, Resources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Data Types, Variables and Methods:</a:t>
            </a:r>
            <a:r>
              <a:rPr lang="en-US" sz="2600" dirty="0"/>
              <a:t> Data Types &amp; Variables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Arrays, Lists, Array and List Algorithms:</a:t>
            </a:r>
            <a:r>
              <a:rPr lang="en-US" sz="2600" dirty="0"/>
              <a:t> Arrays and Lists Algorithms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Strings, Regular Expressions and Text Processing: </a:t>
            </a:r>
            <a:r>
              <a:rPr lang="en-US" sz="2600" dirty="0"/>
              <a:t>Manual and Regex Text Processing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Dictionaries, Nested Collections, LINQ and Lambda Expressions: </a:t>
            </a:r>
            <a:r>
              <a:rPr lang="en-US" sz="2600" dirty="0"/>
              <a:t>Dictionaries, Nested Dictionaries, Lists and Collections, Manipulations with LINQ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Exam Preparation: </a:t>
            </a:r>
            <a:r>
              <a:rPr lang="en-US" sz="2600" dirty="0"/>
              <a:t>Practical Exam Problems (2 times)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Practical Exam</a:t>
            </a:r>
            <a:r>
              <a:rPr lang="en-US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</a:t>
            </a:r>
            <a:r>
              <a:rPr lang="en-US" sz="2600" dirty="0"/>
              <a:t> 4 problems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Progr</a:t>
            </a:r>
            <a:r>
              <a:rPr lang="en-US" dirty="0"/>
              <a:t>. Fund. Extended – Course Program</a:t>
            </a:r>
          </a:p>
        </p:txBody>
      </p:sp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5486414"/>
            <a:ext cx="1524000" cy="8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#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85412" y="5493889"/>
            <a:ext cx="1549028" cy="85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942" y="1151119"/>
            <a:ext cx="1345265" cy="134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4197278"/>
            <a:ext cx="11125200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z="4800" dirty="0"/>
              <a:t>Programming Fundamentals: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/>
              <a:t>Duration, Languages, Technologies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726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Lessons</a:t>
            </a:r>
            <a:r>
              <a:rPr lang="en-US" sz="3600" dirty="0"/>
              <a:t>: ~30 hours (onsite + videos)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Practical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sz="3600" dirty="0"/>
              <a:t> (in class): ~40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preparation</a:t>
            </a:r>
            <a:r>
              <a:rPr lang="en-US" sz="3600" dirty="0"/>
              <a:t>: 2*4 hours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: 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Schedule: November – December 201</a:t>
            </a:r>
            <a:r>
              <a:rPr lang="bg-BG" sz="3600" dirty="0"/>
              <a:t>7</a:t>
            </a:r>
            <a:endParaRPr lang="en-US" sz="3600" dirty="0"/>
          </a:p>
          <a:p>
            <a:pPr>
              <a:lnSpc>
                <a:spcPct val="120000"/>
              </a:lnSpc>
            </a:pPr>
            <a:r>
              <a:rPr lang="en-US" sz="3600" dirty="0"/>
              <a:t>Exam date: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10 December 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Duration – Programming Fundamentals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1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12" y="4138611"/>
            <a:ext cx="3048000" cy="169625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7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are the </a:t>
            </a:r>
            <a:r>
              <a:rPr lang="en-US"/>
              <a:t>slides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!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0374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to Search in Internet &amp; Find Solutions!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3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323</TotalTime>
  <Words>868</Words>
  <Application>Microsoft Office PowerPoint</Application>
  <PresentationFormat>Custom</PresentationFormat>
  <Paragraphs>163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Consolas</vt:lpstr>
      <vt:lpstr>Wingdings</vt:lpstr>
      <vt:lpstr>Wingdings 2</vt:lpstr>
      <vt:lpstr>SoftUni 16x9</vt:lpstr>
      <vt:lpstr>Programming Fundamentals Extended </vt:lpstr>
      <vt:lpstr>Table of Contents</vt:lpstr>
      <vt:lpstr>Questions</vt:lpstr>
      <vt:lpstr>Programming Fundamentals</vt:lpstr>
      <vt:lpstr>Progr. Fund. Extended – Course Program</vt:lpstr>
      <vt:lpstr>Programming Fundamentals: More Details </vt:lpstr>
      <vt:lpstr>Training Duration – Programming Fundamentals</vt:lpstr>
      <vt:lpstr>Why English?</vt:lpstr>
      <vt:lpstr>Learn to Search in Internet &amp; Find Solutions!</vt:lpstr>
      <vt:lpstr>Evaluation</vt:lpstr>
      <vt:lpstr>Programming Fundamentals</vt:lpstr>
      <vt:lpstr>Scoring System for “Programming Fundamentals”</vt:lpstr>
      <vt:lpstr>Programming Fundamentals Exam</vt:lpstr>
      <vt:lpstr>Homework Assignments</vt:lpstr>
      <vt:lpstr>Resources</vt:lpstr>
      <vt:lpstr>PF Course Web Site, Forum and FB Group</vt:lpstr>
      <vt:lpstr>The Prog. Fundamentals Slides and Videos</vt:lpstr>
      <vt:lpstr>The Free C# Fundamentals Textbook</vt:lpstr>
      <vt:lpstr>Software University Learning System (SULS)</vt:lpstr>
      <vt:lpstr>Required Software</vt:lpstr>
      <vt:lpstr>Summary</vt:lpstr>
      <vt:lpstr>Progr. Fund. Extended – Course Overview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Viktor Kostadinov</cp:lastModifiedBy>
  <cp:revision>124</cp:revision>
  <dcterms:created xsi:type="dcterms:W3CDTF">2014-01-02T17:00:34Z</dcterms:created>
  <dcterms:modified xsi:type="dcterms:W3CDTF">2017-11-10T10:46:59Z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